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>
                <a:ln w="19050">
                  <a:solidFill>
                    <a:schemeClr val="bg1"/>
                  </a:solidFill>
                </a:ln>
              </a:rPr>
              <a:t>Комбинациона и секвенцијална логика - анализа и поређење</a:t>
            </a:r>
            <a:endParaRPr lang="en-US" dirty="0">
              <a:ln w="190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863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Комбинациона логика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0" y="1688491"/>
            <a:ext cx="6586711" cy="4195481"/>
          </a:xfrm>
        </p:spPr>
        <p:txBody>
          <a:bodyPr>
            <a:normAutofit fontScale="85000" lnSpcReduction="20000"/>
          </a:bodyPr>
          <a:lstStyle/>
          <a:p>
            <a:r>
              <a:rPr lang="sr-Cyrl-RS" b="1" i="1" dirty="0" smtClean="0"/>
              <a:t>Комбинациона логика</a:t>
            </a:r>
            <a:r>
              <a:rPr lang="sr-Cyrl-RS" dirty="0" smtClean="0"/>
              <a:t> је тип логике која се користи у </a:t>
            </a:r>
            <a:r>
              <a:rPr lang="sr-Cyrl-RS" b="1" i="1" dirty="0" smtClean="0"/>
              <a:t>дигиталној</a:t>
            </a:r>
            <a:r>
              <a:rPr lang="sr-Cyrl-RS" i="1" dirty="0" smtClean="0"/>
              <a:t> </a:t>
            </a:r>
            <a:r>
              <a:rPr lang="sr-Cyrl-RS" b="1" i="1" dirty="0" smtClean="0"/>
              <a:t>електроници</a:t>
            </a:r>
            <a:r>
              <a:rPr lang="sr-Cyrl-RS" dirty="0" smtClean="0"/>
              <a:t>, где излазни сигнал зависи само од унутрашње обраде комбинација улазних сигнала. Главна карактеристика ове логике је да </a:t>
            </a:r>
            <a:r>
              <a:rPr lang="sr-Cyrl-RS" b="1" i="1" dirty="0" smtClean="0"/>
              <a:t>не</a:t>
            </a:r>
            <a:r>
              <a:rPr lang="sr-Cyrl-RS" i="1" dirty="0" smtClean="0"/>
              <a:t> </a:t>
            </a:r>
            <a:r>
              <a:rPr lang="sr-Cyrl-RS" b="1" i="1" dirty="0" smtClean="0"/>
              <a:t>памти</a:t>
            </a:r>
            <a:r>
              <a:rPr lang="sr-Cyrl-RS" dirty="0" smtClean="0"/>
              <a:t>, тј. ради само са тренутно унешеним сигналима</a:t>
            </a:r>
            <a:r>
              <a:rPr lang="sr-Cyrl-RS" dirty="0" smtClean="0"/>
              <a:t>.</a:t>
            </a:r>
            <a:r>
              <a:rPr lang="en-US" dirty="0" smtClean="0"/>
              <a:t> </a:t>
            </a: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r>
              <a:rPr lang="sr-Cyrl-RS" dirty="0" smtClean="0"/>
              <a:t>Примена </a:t>
            </a:r>
            <a:r>
              <a:rPr lang="sr-Cyrl-RS" b="1" i="1" dirty="0" smtClean="0"/>
              <a:t>комбинационе логике</a:t>
            </a:r>
            <a:r>
              <a:rPr lang="sr-Cyrl-RS" dirty="0" smtClean="0"/>
              <a:t> је у рачунарским колима, тј. колима за обављање </a:t>
            </a:r>
            <a:r>
              <a:rPr lang="sr-Cyrl-RS" b="1" i="1" dirty="0" smtClean="0"/>
              <a:t>математичких</a:t>
            </a:r>
            <a:r>
              <a:rPr lang="sr-Cyrl-RS" dirty="0" smtClean="0"/>
              <a:t> или </a:t>
            </a:r>
            <a:r>
              <a:rPr lang="sr-Cyrl-RS" b="1" i="1" dirty="0" smtClean="0"/>
              <a:t>контролних</a:t>
            </a:r>
            <a:r>
              <a:rPr lang="sr-Cyrl-RS" dirty="0" smtClean="0"/>
              <a:t> (</a:t>
            </a:r>
            <a:r>
              <a:rPr lang="sr-Cyrl-RS" b="1" i="1" dirty="0" smtClean="0"/>
              <a:t>управљачких</a:t>
            </a:r>
            <a:r>
              <a:rPr lang="sr-Cyrl-RS" dirty="0" smtClean="0"/>
              <a:t>) операција, где извршавајући </a:t>
            </a:r>
            <a:r>
              <a:rPr lang="sr-Cyrl-RS" b="1" i="1" dirty="0" smtClean="0"/>
              <a:t>Булову</a:t>
            </a:r>
            <a:r>
              <a:rPr lang="sr-Cyrl-RS" i="1" dirty="0" smtClean="0"/>
              <a:t> </a:t>
            </a:r>
            <a:r>
              <a:rPr lang="sr-Cyrl-RS" b="1" i="1" dirty="0" smtClean="0"/>
              <a:t>алгебру</a:t>
            </a:r>
            <a:r>
              <a:rPr lang="sr-Cyrl-RS" i="1" dirty="0" smtClean="0"/>
              <a:t> </a:t>
            </a:r>
            <a:r>
              <a:rPr lang="sr-Cyrl-RS" dirty="0" smtClean="0"/>
              <a:t>(алгебру базирану на операцијама </a:t>
            </a:r>
            <a:r>
              <a:rPr lang="sr-Cyrl-RS" b="1" i="1" dirty="0" smtClean="0"/>
              <a:t>И</a:t>
            </a:r>
            <a:r>
              <a:rPr lang="sr-Cyrl-RS" i="1" dirty="0" smtClean="0"/>
              <a:t>, </a:t>
            </a:r>
            <a:r>
              <a:rPr lang="sr-Cyrl-RS" b="1" i="1" dirty="0" smtClean="0"/>
              <a:t>ИЛИ</a:t>
            </a:r>
            <a:r>
              <a:rPr lang="sr-Cyrl-RS" i="1" dirty="0" smtClean="0"/>
              <a:t>, </a:t>
            </a:r>
            <a:r>
              <a:rPr lang="sr-Cyrl-RS" b="1" i="1" dirty="0" smtClean="0"/>
              <a:t>НИЛИ</a:t>
            </a:r>
            <a:r>
              <a:rPr lang="sr-Cyrl-RS" dirty="0" smtClean="0"/>
              <a:t>...) омогућава извршавање сложенијих задатака(рачунање, управљање...). Такође се користи у неким једноставнијим колима, као што су </a:t>
            </a:r>
            <a:r>
              <a:rPr lang="sr-Cyrl-RS" b="1" i="1" dirty="0" smtClean="0"/>
              <a:t>мултиплексери</a:t>
            </a:r>
            <a:r>
              <a:rPr lang="sr-Cyrl-RS" i="1" dirty="0" smtClean="0"/>
              <a:t>, </a:t>
            </a:r>
            <a:r>
              <a:rPr lang="sr-Cyrl-RS" b="1" i="1" dirty="0" smtClean="0"/>
              <a:t>демултиплексери</a:t>
            </a:r>
            <a:r>
              <a:rPr lang="sr-Cyrl-RS" i="1" dirty="0" smtClean="0"/>
              <a:t>, </a:t>
            </a:r>
            <a:r>
              <a:rPr lang="sr-Cyrl-RS" b="1" i="1" dirty="0" smtClean="0"/>
              <a:t>кодери</a:t>
            </a:r>
            <a:r>
              <a:rPr lang="sr-Cyrl-RS" i="1" dirty="0" smtClean="0"/>
              <a:t>, </a:t>
            </a:r>
            <a:r>
              <a:rPr lang="sr-Cyrl-RS" b="1" i="1" dirty="0" smtClean="0"/>
              <a:t>декодери</a:t>
            </a:r>
            <a:r>
              <a:rPr lang="sr-Latn-RS" dirty="0" smtClean="0"/>
              <a:t>,</a:t>
            </a:r>
            <a:r>
              <a:rPr lang="sr-Cyrl-RS" dirty="0" smtClean="0"/>
              <a:t> </a:t>
            </a:r>
            <a:r>
              <a:rPr lang="sr-Cyrl-RS" b="1" i="1" dirty="0" smtClean="0"/>
              <a:t>компаратори</a:t>
            </a:r>
            <a:r>
              <a:rPr lang="sr-Cyrl-RS" dirty="0" smtClean="0"/>
              <a:t>, </a:t>
            </a:r>
            <a:r>
              <a:rPr lang="sr-Cyrl-RS" b="1" i="1" dirty="0" smtClean="0"/>
              <a:t>аритметичка</a:t>
            </a:r>
            <a:r>
              <a:rPr lang="sr-Cyrl-RS" dirty="0" smtClean="0"/>
              <a:t> </a:t>
            </a:r>
            <a:r>
              <a:rPr lang="sr-Cyrl-RS" b="1" i="1" dirty="0" smtClean="0"/>
              <a:t>кола</a:t>
            </a:r>
            <a:r>
              <a:rPr lang="sr-Cyrl-RS" dirty="0" smtClean="0"/>
              <a:t>, </a:t>
            </a:r>
            <a:r>
              <a:rPr lang="sr-Cyrl-RS" b="1" i="1" dirty="0" smtClean="0"/>
              <a:t>померачи</a:t>
            </a:r>
            <a:r>
              <a:rPr lang="sr-Cyrl-RS" i="1" dirty="0" smtClean="0"/>
              <a:t>...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91" y="2181353"/>
            <a:ext cx="3766589" cy="2242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15" y="4582547"/>
            <a:ext cx="3320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solidFill>
                  <a:schemeClr val="tx1">
                    <a:lumMod val="75000"/>
                  </a:schemeClr>
                </a:solidFill>
              </a:rPr>
              <a:t>Пример комбинационог кола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2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Секвенцијална логика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426842"/>
            <a:ext cx="7443446" cy="4323168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 smtClean="0"/>
              <a:t>Секвенцијална логика је тип логике у</a:t>
            </a:r>
            <a:r>
              <a:rPr lang="sr-Cyrl-RS" i="1" dirty="0" smtClean="0"/>
              <a:t> </a:t>
            </a:r>
            <a:r>
              <a:rPr lang="sr-Cyrl-RS" b="1" i="1" dirty="0" smtClean="0"/>
              <a:t>дигиталној</a:t>
            </a:r>
            <a:r>
              <a:rPr lang="sr-Cyrl-RS" i="1" dirty="0" smtClean="0"/>
              <a:t> </a:t>
            </a:r>
            <a:r>
              <a:rPr lang="sr-Cyrl-RS" b="1" i="1" dirty="0" smtClean="0"/>
              <a:t>електроници</a:t>
            </a:r>
            <a:r>
              <a:rPr lang="sr-Cyrl-RS" dirty="0" smtClean="0"/>
              <a:t>, где излазни сигнал зависи од комбинације тренутних улазних сигнала и комбинација (</a:t>
            </a:r>
            <a:r>
              <a:rPr lang="sr-Cyrl-RS" b="1" i="1" dirty="0" smtClean="0"/>
              <a:t>низа</a:t>
            </a:r>
            <a:r>
              <a:rPr lang="sr-Cyrl-RS" dirty="0" smtClean="0"/>
              <a:t>, тј. </a:t>
            </a:r>
            <a:r>
              <a:rPr lang="sr-Cyrl-RS" b="1" i="1" dirty="0" smtClean="0"/>
              <a:t>секвенце</a:t>
            </a:r>
            <a:r>
              <a:rPr lang="sr-Cyrl-RS" dirty="0" smtClean="0"/>
              <a:t>) претходних улазних сигнала. Главна карактеристика ове логике је то што </a:t>
            </a:r>
            <a:r>
              <a:rPr lang="sr-Cyrl-RS" b="1" i="1" dirty="0" smtClean="0"/>
              <a:t>памти</a:t>
            </a:r>
            <a:r>
              <a:rPr lang="sr-Cyrl-RS" dirty="0" smtClean="0"/>
              <a:t> претходне сигнале у неким меморијским јединицама, најчешће </a:t>
            </a:r>
            <a:r>
              <a:rPr lang="sr-Cyrl-RS" b="1" i="1" dirty="0" smtClean="0"/>
              <a:t>флип-флоповима </a:t>
            </a:r>
            <a:r>
              <a:rPr lang="sr-Cyrl-RS" dirty="0" smtClean="0"/>
              <a:t>(памте претходно стање сигнала, 0 или 1).</a:t>
            </a:r>
            <a:endParaRPr lang="sr-Latn-RS" dirty="0" smtClean="0"/>
          </a:p>
          <a:p>
            <a:endParaRPr lang="sr-Latn-RS" dirty="0"/>
          </a:p>
          <a:p>
            <a:r>
              <a:rPr lang="sr-Cyrl-RS" dirty="0" smtClean="0"/>
              <a:t>Секвенцијална кола могу бити </a:t>
            </a:r>
            <a:r>
              <a:rPr lang="sr-Cyrl-RS" b="1" i="1" dirty="0" smtClean="0"/>
              <a:t>синхрона</a:t>
            </a:r>
            <a:r>
              <a:rPr lang="sr-Cyrl-RS" i="1" dirty="0" smtClean="0"/>
              <a:t> </a:t>
            </a:r>
            <a:r>
              <a:rPr lang="sr-Cyrl-RS" dirty="0" smtClean="0"/>
              <a:t>и </a:t>
            </a:r>
            <a:r>
              <a:rPr lang="sr-Cyrl-RS" b="1" i="1" dirty="0" smtClean="0"/>
              <a:t>асинхрона</a:t>
            </a:r>
            <a:r>
              <a:rPr lang="sr-Cyrl-RS" dirty="0" smtClean="0"/>
              <a:t>:</a:t>
            </a:r>
            <a:r>
              <a:rPr lang="sr-Latn-RS" dirty="0" smtClean="0"/>
              <a:t> </a:t>
            </a:r>
            <a:endParaRPr lang="sr-Cyrl-RS" dirty="0" smtClean="0"/>
          </a:p>
          <a:p>
            <a:pPr lvl="1"/>
            <a:r>
              <a:rPr lang="sr-Cyrl-RS" dirty="0" smtClean="0"/>
              <a:t>Излазни сигнали </a:t>
            </a:r>
            <a:r>
              <a:rPr lang="sr-Cyrl-RS" b="1" dirty="0" smtClean="0"/>
              <a:t>с</a:t>
            </a:r>
            <a:r>
              <a:rPr lang="sr-Cyrl-RS" b="1" i="1" dirty="0" smtClean="0"/>
              <a:t>инрхоних</a:t>
            </a:r>
            <a:r>
              <a:rPr lang="sr-Cyrl-RS" i="1" dirty="0" smtClean="0"/>
              <a:t> </a:t>
            </a:r>
            <a:r>
              <a:rPr lang="sr-Cyrl-RS" dirty="0"/>
              <a:t>кола зависе од </a:t>
            </a:r>
            <a:r>
              <a:rPr lang="sr-Cyrl-RS" b="1" i="1" dirty="0"/>
              <a:t>електронског </a:t>
            </a:r>
            <a:r>
              <a:rPr lang="sr-Cyrl-RS" b="1" i="1" dirty="0" smtClean="0"/>
              <a:t>осцилатора</a:t>
            </a:r>
            <a:r>
              <a:rPr lang="sr-Cyrl-RS" dirty="0" smtClean="0"/>
              <a:t>, такође познатог као </a:t>
            </a:r>
            <a:r>
              <a:rPr lang="sr-Latn-RS" b="1" i="1" dirty="0" smtClean="0"/>
              <a:t>clock</a:t>
            </a:r>
            <a:r>
              <a:rPr lang="sr-Latn-RS" dirty="0" smtClean="0"/>
              <a:t>,</a:t>
            </a:r>
            <a:r>
              <a:rPr lang="sr-Cyrl-RS" dirty="0" smtClean="0"/>
              <a:t> </a:t>
            </a:r>
            <a:r>
              <a:rPr lang="sr-Cyrl-RS" dirty="0"/>
              <a:t>који мења своје стање (из 0 у 1 и обрнуто) по неком фабрички одређеном временском интервалу. </a:t>
            </a:r>
            <a:r>
              <a:rPr lang="sr-Cyrl-RS" dirty="0" smtClean="0"/>
              <a:t>Познати пример </a:t>
            </a:r>
            <a:r>
              <a:rPr lang="sr-Cyrl-RS" dirty="0"/>
              <a:t>оваквог кола </a:t>
            </a:r>
            <a:r>
              <a:rPr lang="sr-Cyrl-RS" dirty="0" smtClean="0"/>
              <a:t>је штоперица.</a:t>
            </a:r>
          </a:p>
          <a:p>
            <a:pPr lvl="1"/>
            <a:r>
              <a:rPr lang="sr-Cyrl-RS" dirty="0" smtClean="0"/>
              <a:t>Излазни сигнали </a:t>
            </a:r>
            <a:r>
              <a:rPr lang="sr-Cyrl-RS" b="1" i="1" dirty="0" smtClean="0"/>
              <a:t>асинхроних</a:t>
            </a:r>
            <a:r>
              <a:rPr lang="sr-Cyrl-RS" i="1" dirty="0" smtClean="0"/>
              <a:t> </a:t>
            </a:r>
            <a:r>
              <a:rPr lang="sr-Cyrl-RS" dirty="0" smtClean="0"/>
              <a:t>кола непосредно зависе од промене у улазним сигналима. Познати пример је даљински управљач за телевизију, са дугмичима за „канал горе“ и „канал доле“. Уређај </a:t>
            </a:r>
            <a:r>
              <a:rPr lang="sr-Cyrl-RS" b="1" i="1" dirty="0" smtClean="0"/>
              <a:t>памти</a:t>
            </a:r>
            <a:r>
              <a:rPr lang="sr-Cyrl-RS" dirty="0" smtClean="0"/>
              <a:t> на ком се каналу тренутно налази и тај канал мења само при притиску на једно од споменутих дугмића, тј. на промену улазног сигнала.</a:t>
            </a:r>
            <a:endParaRPr lang="en-US" i="1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59" y="2982098"/>
            <a:ext cx="3714025" cy="2034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7961" y="5200386"/>
            <a:ext cx="325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solidFill>
                  <a:schemeClr val="tx1">
                    <a:lumMod val="75000"/>
                  </a:schemeClr>
                </a:solidFill>
              </a:rPr>
              <a:t>Пример секвенцијалног кола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604401" y="1546719"/>
            <a:ext cx="1104636" cy="1789605"/>
          </a:xfrm>
          <a:custGeom>
            <a:avLst/>
            <a:gdLst>
              <a:gd name="connsiteX0" fmla="*/ 1096550 w 1104636"/>
              <a:gd name="connsiteY0" fmla="*/ 1789605 h 1789605"/>
              <a:gd name="connsiteX1" fmla="*/ 956507 w 1104636"/>
              <a:gd name="connsiteY1" fmla="*/ 751638 h 1789605"/>
              <a:gd name="connsiteX2" fmla="*/ 83296 w 1104636"/>
              <a:gd name="connsiteY2" fmla="*/ 84373 h 1789605"/>
              <a:gd name="connsiteX3" fmla="*/ 33869 w 1104636"/>
              <a:gd name="connsiteY3" fmla="*/ 34946 h 1789605"/>
              <a:gd name="connsiteX4" fmla="*/ 918 w 1104636"/>
              <a:gd name="connsiteY4" fmla="*/ 43184 h 1789605"/>
              <a:gd name="connsiteX5" fmla="*/ 9156 w 1104636"/>
              <a:gd name="connsiteY5" fmla="*/ 1995 h 1789605"/>
              <a:gd name="connsiteX6" fmla="*/ 9156 w 1104636"/>
              <a:gd name="connsiteY6" fmla="*/ 10232 h 178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636" h="1789605">
                <a:moveTo>
                  <a:pt x="1096550" y="1789605"/>
                </a:moveTo>
                <a:cubicBezTo>
                  <a:pt x="1110966" y="1412724"/>
                  <a:pt x="1125383" y="1035843"/>
                  <a:pt x="956507" y="751638"/>
                </a:cubicBezTo>
                <a:cubicBezTo>
                  <a:pt x="787631" y="467433"/>
                  <a:pt x="237069" y="203822"/>
                  <a:pt x="83296" y="84373"/>
                </a:cubicBezTo>
                <a:cubicBezTo>
                  <a:pt x="-70477" y="-35076"/>
                  <a:pt x="47599" y="41811"/>
                  <a:pt x="33869" y="34946"/>
                </a:cubicBezTo>
                <a:cubicBezTo>
                  <a:pt x="20139" y="28081"/>
                  <a:pt x="5037" y="48676"/>
                  <a:pt x="918" y="43184"/>
                </a:cubicBezTo>
                <a:cubicBezTo>
                  <a:pt x="-3201" y="37692"/>
                  <a:pt x="7783" y="7487"/>
                  <a:pt x="9156" y="1995"/>
                </a:cubicBezTo>
                <a:cubicBezTo>
                  <a:pt x="10529" y="-3497"/>
                  <a:pt x="9842" y="3367"/>
                  <a:pt x="9156" y="10232"/>
                </a:cubicBezTo>
              </a:path>
            </a:pathLst>
          </a:custGeom>
          <a:noFill/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2" idx="4"/>
          </p:cNvCxnSpPr>
          <p:nvPr/>
        </p:nvCxnSpPr>
        <p:spPr>
          <a:xfrm>
            <a:off x="9605319" y="1589903"/>
            <a:ext cx="29219" cy="246041"/>
          </a:xfrm>
          <a:prstGeom prst="line">
            <a:avLst/>
          </a:prstGeom>
          <a:ln w="2857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6"/>
          </p:cNvCxnSpPr>
          <p:nvPr/>
        </p:nvCxnSpPr>
        <p:spPr>
          <a:xfrm flipV="1">
            <a:off x="9613557" y="1524000"/>
            <a:ext cx="204337" cy="32951"/>
          </a:xfrm>
          <a:prstGeom prst="line">
            <a:avLst/>
          </a:prstGeom>
          <a:ln w="2857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73295" y="1248980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200" dirty="0" smtClean="0">
                <a:solidFill>
                  <a:schemeClr val="tx1">
                    <a:lumMod val="75000"/>
                  </a:schemeClr>
                </a:solidFill>
              </a:rPr>
              <a:t>Флип-флоп!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5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224118"/>
            <a:ext cx="9404723" cy="1400530"/>
          </a:xfrm>
        </p:spPr>
        <p:txBody>
          <a:bodyPr/>
          <a:lstStyle/>
          <a:p>
            <a:r>
              <a:rPr lang="sr-Cyrl-RS" dirty="0" smtClean="0"/>
              <a:t>Начин рада комбинацион</a:t>
            </a:r>
            <a:r>
              <a:rPr lang="sr-Cyrl-RS" dirty="0" smtClean="0"/>
              <a:t>их кола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080164"/>
            <a:ext cx="8946541" cy="4195481"/>
          </a:xfrm>
        </p:spPr>
        <p:txBody>
          <a:bodyPr/>
          <a:lstStyle/>
          <a:p>
            <a:r>
              <a:rPr lang="sr-Cyrl-RS" dirty="0" smtClean="0"/>
              <a:t>Комбинациона кола</a:t>
            </a:r>
            <a:r>
              <a:rPr lang="sr-Latn-RS" dirty="0" smtClean="0"/>
              <a:t> </a:t>
            </a:r>
            <a:r>
              <a:rPr lang="sr-Cyrl-RS" dirty="0" smtClean="0"/>
              <a:t>мењају свој излазни сигнал у зависности од тренутне комбинације улазних сигнала.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7318" y="2026584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Табела тачности за ово комбинационо коло: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3" y="2799589"/>
            <a:ext cx="4378667" cy="1092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33" y="3989917"/>
            <a:ext cx="4378667" cy="1101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34" y="5166785"/>
            <a:ext cx="4378667" cy="1104477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016001"/>
              </p:ext>
            </p:extLst>
          </p:nvPr>
        </p:nvGraphicFramePr>
        <p:xfrm>
          <a:off x="6465878" y="2679089"/>
          <a:ext cx="5436104" cy="338991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9026"/>
                <a:gridCol w="1359026"/>
                <a:gridCol w="1359026"/>
                <a:gridCol w="1359026"/>
              </a:tblGrid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5733" y="2025493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/>
              <a:t>Булова једначина за ово кобминационо коло:</a:t>
            </a:r>
            <a:br>
              <a:rPr lang="sr-Cyrl-RS" dirty="0" smtClean="0"/>
            </a:br>
            <a:r>
              <a:rPr lang="sr-Latn-RS" dirty="0" smtClean="0"/>
              <a:t>Y=(A· B) + C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92830" y="2367642"/>
            <a:ext cx="188119" cy="0"/>
          </a:xfrm>
          <a:prstGeom prst="line">
            <a:avLst/>
          </a:prstGeom>
          <a:ln w="158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54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Начин рада секвенцијалног кола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60438"/>
            <a:ext cx="8946541" cy="4195481"/>
          </a:xfrm>
        </p:spPr>
        <p:txBody>
          <a:bodyPr/>
          <a:lstStyle/>
          <a:p>
            <a:r>
              <a:rPr lang="sr-Cyrl-RS" dirty="0" smtClean="0"/>
              <a:t>Секвенцијална кола мењају свој излазни сигнал у зависности од комбинације тренутних улазних и претходних улазних сигнала.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1" y="2305050"/>
            <a:ext cx="4567679" cy="1131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1" y="3555683"/>
            <a:ext cx="4567679" cy="1221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277" y="4777651"/>
            <a:ext cx="6182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Флип-флоп мења стање у зависности од излазног</a:t>
            </a:r>
            <a:br>
              <a:rPr lang="sr-Cyrl-RS" sz="1600" dirty="0" smtClean="0"/>
            </a:br>
            <a:r>
              <a:rPr lang="sr-Cyrl-RS" sz="1600" dirty="0" smtClean="0"/>
              <a:t>сигнала </a:t>
            </a:r>
            <a:r>
              <a:rPr lang="sr-Latn-RS" sz="1600" dirty="0" smtClean="0"/>
              <a:t>Y</a:t>
            </a:r>
            <a:r>
              <a:rPr lang="sr-Cyrl-RS" sz="1600" dirty="0" smtClean="0"/>
              <a:t>, у фреквенцији одређеној фреквенцијом</a:t>
            </a:r>
            <a:br>
              <a:rPr lang="sr-Cyrl-RS" sz="1600" dirty="0" smtClean="0"/>
            </a:br>
            <a:r>
              <a:rPr lang="sr-Cyrl-RS" sz="1600" dirty="0" smtClean="0"/>
              <a:t>осциловања </a:t>
            </a:r>
            <a:r>
              <a:rPr lang="sr-Latn-RS" sz="1600" b="1" i="1" dirty="0" smtClean="0"/>
              <a:t>clock</a:t>
            </a:r>
            <a:r>
              <a:rPr lang="sr-Cyrl-RS" sz="1600" dirty="0" smtClean="0"/>
              <a:t>-а (</a:t>
            </a:r>
            <a:r>
              <a:rPr lang="sr-Latn-RS" sz="1600" dirty="0" smtClean="0"/>
              <a:t>CLK). </a:t>
            </a:r>
            <a:r>
              <a:rPr lang="sr-Cyrl-RS" sz="1600" dirty="0" smtClean="0"/>
              <a:t>Тиме је обезбеђена</a:t>
            </a:r>
            <a:br>
              <a:rPr lang="sr-Cyrl-RS" sz="1600" dirty="0" smtClean="0"/>
            </a:br>
            <a:r>
              <a:rPr lang="sr-Cyrl-RS" sz="1600" dirty="0" smtClean="0"/>
              <a:t>наизменична промена стања у флип-флопу, па самим</a:t>
            </a:r>
            <a:br>
              <a:rPr lang="sr-Cyrl-RS" sz="1600" dirty="0" smtClean="0"/>
            </a:br>
            <a:r>
              <a:rPr lang="sr-Cyrl-RS" sz="1600" dirty="0" smtClean="0"/>
              <a:t>тим и стања излазног сигнала </a:t>
            </a:r>
            <a:r>
              <a:rPr lang="sr-Latn-RS" sz="1600" dirty="0" smtClean="0"/>
              <a:t>Y.</a:t>
            </a:r>
            <a:endParaRPr lang="en-US" sz="1600" dirty="0"/>
          </a:p>
        </p:txBody>
      </p:sp>
      <p:sp>
        <p:nvSpPr>
          <p:cNvPr id="9" name="Freeform 8"/>
          <p:cNvSpPr/>
          <p:nvPr/>
        </p:nvSpPr>
        <p:spPr>
          <a:xfrm>
            <a:off x="5585460" y="2872740"/>
            <a:ext cx="709763" cy="1310640"/>
          </a:xfrm>
          <a:custGeom>
            <a:avLst/>
            <a:gdLst>
              <a:gd name="connsiteX0" fmla="*/ 0 w 1189892"/>
              <a:gd name="connsiteY0" fmla="*/ 0 h 1310640"/>
              <a:gd name="connsiteX1" fmla="*/ 1188720 w 1189892"/>
              <a:gd name="connsiteY1" fmla="*/ 342900 h 1310640"/>
              <a:gd name="connsiteX2" fmla="*/ 175260 w 1189892"/>
              <a:gd name="connsiteY2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92" h="1310640">
                <a:moveTo>
                  <a:pt x="0" y="0"/>
                </a:moveTo>
                <a:cubicBezTo>
                  <a:pt x="579755" y="62230"/>
                  <a:pt x="1159510" y="124460"/>
                  <a:pt x="1188720" y="342900"/>
                </a:cubicBezTo>
                <a:cubicBezTo>
                  <a:pt x="1217930" y="561340"/>
                  <a:pt x="696595" y="935990"/>
                  <a:pt x="175260" y="1310640"/>
                </a:cubicBezTo>
              </a:path>
            </a:pathLst>
          </a:cu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H="1">
            <a:off x="120063" y="2856027"/>
            <a:ext cx="625963" cy="1310640"/>
          </a:xfrm>
          <a:custGeom>
            <a:avLst/>
            <a:gdLst>
              <a:gd name="connsiteX0" fmla="*/ 0 w 1189892"/>
              <a:gd name="connsiteY0" fmla="*/ 0 h 1310640"/>
              <a:gd name="connsiteX1" fmla="*/ 1188720 w 1189892"/>
              <a:gd name="connsiteY1" fmla="*/ 342900 h 1310640"/>
              <a:gd name="connsiteX2" fmla="*/ 175260 w 1189892"/>
              <a:gd name="connsiteY2" fmla="*/ 131064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92" h="1310640">
                <a:moveTo>
                  <a:pt x="0" y="0"/>
                </a:moveTo>
                <a:cubicBezTo>
                  <a:pt x="579755" y="62230"/>
                  <a:pt x="1159510" y="124460"/>
                  <a:pt x="1188720" y="342900"/>
                </a:cubicBezTo>
                <a:cubicBezTo>
                  <a:pt x="1217930" y="561340"/>
                  <a:pt x="696595" y="935990"/>
                  <a:pt x="175260" y="1310640"/>
                </a:cubicBezTo>
              </a:path>
            </a:pathLst>
          </a:cu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600369" y="3955255"/>
            <a:ext cx="83344" cy="228125"/>
          </a:xfrm>
          <a:prstGeom prst="line">
            <a:avLst/>
          </a:prstGeom>
          <a:ln w="158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689501" y="4136231"/>
            <a:ext cx="226911" cy="47150"/>
          </a:xfrm>
          <a:prstGeom prst="line">
            <a:avLst/>
          </a:prstGeom>
          <a:ln w="158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85296" y="2771731"/>
            <a:ext cx="168537" cy="84295"/>
          </a:xfrm>
          <a:prstGeom prst="line">
            <a:avLst/>
          </a:prstGeom>
          <a:ln w="158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00932" y="2856027"/>
            <a:ext cx="58690" cy="158592"/>
          </a:xfrm>
          <a:prstGeom prst="line">
            <a:avLst/>
          </a:prstGeom>
          <a:ln w="15875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37275" y="2120384"/>
            <a:ext cx="536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Табела тачности за ово секвенцијално коло: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09070"/>
              </p:ext>
            </p:extLst>
          </p:nvPr>
        </p:nvGraphicFramePr>
        <p:xfrm>
          <a:off x="6465878" y="2679089"/>
          <a:ext cx="5436104" cy="18832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9026"/>
                <a:gridCol w="1359026"/>
                <a:gridCol w="1359026"/>
                <a:gridCol w="1359026"/>
              </a:tblGrid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CLK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6657"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36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844204"/>
              </p:ext>
            </p:extLst>
          </p:nvPr>
        </p:nvGraphicFramePr>
        <p:xfrm>
          <a:off x="2" y="1"/>
          <a:ext cx="12191998" cy="6858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95999"/>
                <a:gridCol w="6095999"/>
              </a:tblGrid>
              <a:tr h="409434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Комбинационо</a:t>
                      </a:r>
                      <a:r>
                        <a:rPr lang="sr-Cyrl-RS" baseline="0" dirty="0" smtClean="0"/>
                        <a:t> коло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Секвенцијално коло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Излазни сигнал зависи само од тренутних улазних сигнала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Излазни сигнал зависи од тренутног и претходних улазних</a:t>
                      </a:r>
                      <a:r>
                        <a:rPr lang="sr-Cyrl-RS" baseline="0" dirty="0" smtClean="0"/>
                        <a:t> сигнала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Брзо</a:t>
                      </a:r>
                      <a:r>
                        <a:rPr lang="sr-Cyrl-RS" baseline="0" dirty="0" smtClean="0"/>
                        <a:t> изрвшава задатке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Спорије</a:t>
                      </a:r>
                      <a:r>
                        <a:rPr lang="sr-Cyrl-RS" baseline="0" dirty="0" smtClean="0"/>
                        <a:t> извршава задатке, у односу на комбинационо коло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Не постоји затворена петља</a:t>
                      </a:r>
                      <a:r>
                        <a:rPr lang="sr-Cyrl-RS" baseline="0" dirty="0" smtClean="0"/>
                        <a:t> између излазних и улазних сигнала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Постоји затворена петља</a:t>
                      </a:r>
                      <a:r>
                        <a:rPr lang="sr-Cyrl-RS" baseline="0" dirty="0" smtClean="0"/>
                        <a:t> између излазних и улазних сигнала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Основни градивни елементи су логичке капије (И,</a:t>
                      </a:r>
                      <a:r>
                        <a:rPr lang="sr-Cyrl-RS" baseline="0" dirty="0" smtClean="0"/>
                        <a:t> ИЛИ, НИЛИ...)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Основни градивни елементи су флип-флопови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Користи</a:t>
                      </a:r>
                      <a:r>
                        <a:rPr lang="sr-Cyrl-RS" baseline="0" dirty="0" smtClean="0"/>
                        <a:t> се за аритметичке и логичке операције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Углавном</a:t>
                      </a:r>
                      <a:r>
                        <a:rPr lang="sr-Cyrl-RS" baseline="0" dirty="0" smtClean="0"/>
                        <a:t> се користи за складиштење и манипулацију меморијом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Лако</a:t>
                      </a:r>
                      <a:r>
                        <a:rPr lang="sr-Cyrl-RS" baseline="0" dirty="0" smtClean="0"/>
                        <a:t> се дизајнира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Теже се дизајнира, у односу на комбинационо коло</a:t>
                      </a:r>
                      <a:endParaRPr lang="en-US" dirty="0"/>
                    </a:p>
                  </a:txBody>
                  <a:tcPr/>
                </a:tc>
              </a:tr>
              <a:tr h="409434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Нема</a:t>
                      </a:r>
                      <a:r>
                        <a:rPr lang="sr-Cyrl-RS" baseline="0" dirty="0" smtClean="0"/>
                        <a:t> меморијске елементе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Има меморијске</a:t>
                      </a:r>
                      <a:r>
                        <a:rPr lang="sr-Cyrl-RS" baseline="0" dirty="0" smtClean="0"/>
                        <a:t> елементе (флип-флоп)</a:t>
                      </a:r>
                      <a:endParaRPr lang="en-US" dirty="0"/>
                    </a:p>
                  </a:txBody>
                  <a:tcPr/>
                </a:tc>
              </a:tr>
              <a:tr h="716507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Нема могућност да сачува или поврати претходно стање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Има могућност да сачува и</a:t>
                      </a:r>
                      <a:r>
                        <a:rPr lang="sr-Cyrl-RS" baseline="0" dirty="0" smtClean="0"/>
                        <a:t> поврати претходно стање</a:t>
                      </a:r>
                      <a:endParaRPr lang="en-US" dirty="0"/>
                    </a:p>
                  </a:txBody>
                  <a:tcPr/>
                </a:tc>
              </a:tr>
              <a:tr h="1023583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С</a:t>
                      </a:r>
                      <a:r>
                        <a:rPr lang="sr-Cyrl-RS" baseline="0" dirty="0" smtClean="0"/>
                        <a:t> обзиром да нема </a:t>
                      </a:r>
                      <a:r>
                        <a:rPr lang="sr-Latn-RS" b="1" i="1" baseline="0" dirty="0" smtClean="0"/>
                        <a:t>clock</a:t>
                      </a:r>
                      <a:r>
                        <a:rPr lang="sr-Cyrl-RS" b="0" i="0" baseline="0" dirty="0" smtClean="0"/>
                        <a:t>, окидачки (</a:t>
                      </a:r>
                      <a:r>
                        <a:rPr lang="sr-Latn-RS" b="1" i="1" baseline="0" dirty="0" smtClean="0"/>
                        <a:t>trigger</a:t>
                      </a:r>
                      <a:r>
                        <a:rPr lang="sr-Cyrl-RS" b="0" i="0" baseline="0" dirty="0" smtClean="0"/>
                        <a:t>) имуплс није потребан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dirty="0" smtClean="0"/>
                        <a:t>С</a:t>
                      </a:r>
                      <a:r>
                        <a:rPr lang="sr-Cyrl-RS" baseline="0" dirty="0" smtClean="0"/>
                        <a:t> обзиром да у већини случајева има </a:t>
                      </a:r>
                      <a:r>
                        <a:rPr lang="sr-Latn-RS" b="1" i="1" baseline="0" dirty="0" smtClean="0"/>
                        <a:t>clock</a:t>
                      </a:r>
                      <a:r>
                        <a:rPr lang="sr-Cyrl-RS" b="0" i="0" baseline="0" dirty="0" smtClean="0"/>
                        <a:t>, окидачки (</a:t>
                      </a:r>
                      <a:r>
                        <a:rPr lang="sr-Latn-RS" b="1" i="1" baseline="0" dirty="0" smtClean="0"/>
                        <a:t>trigger</a:t>
                      </a:r>
                      <a:r>
                        <a:rPr lang="sr-Cyrl-RS" b="0" i="0" baseline="0" dirty="0" smtClean="0"/>
                        <a:t>) имуплс је потребан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335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74231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n>
                  <a:solidFill>
                    <a:schemeClr val="bg1"/>
                  </a:solidFill>
                </a:ln>
              </a:rPr>
              <a:t>Репац Павле </a:t>
            </a:r>
            <a:r>
              <a:rPr lang="sr-Latn-RS" sz="2400" dirty="0" smtClean="0">
                <a:ln>
                  <a:solidFill>
                    <a:schemeClr val="bg1"/>
                  </a:solidFill>
                </a:ln>
              </a:rPr>
              <a:t>II4</a:t>
            </a:r>
            <a:endParaRPr lang="en-US" sz="24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04747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397</TotalTime>
  <Words>572</Words>
  <Application>Microsoft Office PowerPoint</Application>
  <PresentationFormat>Widescreen</PresentationFormat>
  <Paragraphs>99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Комбинациона и секвенцијална логика - анализа и поређење</vt:lpstr>
      <vt:lpstr>Комбинациона логика</vt:lpstr>
      <vt:lpstr>Секвенцијална логика</vt:lpstr>
      <vt:lpstr>Начин рада комбинационих кола</vt:lpstr>
      <vt:lpstr>Начин рада секвенцијалног кола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Комбинациона и секвенцијална логика - анализа и поређење</dc:title>
  <dc:creator>PAVLE</dc:creator>
  <cp:lastModifiedBy>PAVLE</cp:lastModifiedBy>
  <cp:revision>32</cp:revision>
  <dcterms:created xsi:type="dcterms:W3CDTF">2020-04-28T16:44:50Z</dcterms:created>
  <dcterms:modified xsi:type="dcterms:W3CDTF">2020-04-29T09:15:32Z</dcterms:modified>
</cp:coreProperties>
</file>